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7" d="100"/>
          <a:sy n="87" d="100"/>
        </p:scale>
        <p:origin x="533"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324E9-3D2A-4074-B892-6B896B20104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EED102-2179-4153-AD28-3AB4823ABB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7E1A44-628C-44DB-B57B-EAF569360CB6}"/>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5" name="Footer Placeholder 4">
            <a:extLst>
              <a:ext uri="{FF2B5EF4-FFF2-40B4-BE49-F238E27FC236}">
                <a16:creationId xmlns:a16="http://schemas.microsoft.com/office/drawing/2014/main" id="{968C27E2-9A1B-4DB2-9981-54BE11E6B3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BC08D6-F8E4-424F-8A7B-4C045D9E1528}"/>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368824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ECB6B-1AB5-408E-AD11-E6DA73A4DDC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FA3421-7149-4413-B43B-A5578E84C96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EC52D9-2B5A-40CD-9088-4FA3CF2F15F5}"/>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5" name="Footer Placeholder 4">
            <a:extLst>
              <a:ext uri="{FF2B5EF4-FFF2-40B4-BE49-F238E27FC236}">
                <a16:creationId xmlns:a16="http://schemas.microsoft.com/office/drawing/2014/main" id="{E4693BE5-EC34-4DB6-B8D9-4B0E95FDF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68AEA6-684C-4FE2-9061-9AEF1A63D93B}"/>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1509112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6DADDF-A7E1-4DEC-963A-ABF23E44EDE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B788832-C748-4A93-AE5C-7D1833467E9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4CA9DA-CF4D-4394-BFC9-C7B935ED75B3}"/>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5" name="Footer Placeholder 4">
            <a:extLst>
              <a:ext uri="{FF2B5EF4-FFF2-40B4-BE49-F238E27FC236}">
                <a16:creationId xmlns:a16="http://schemas.microsoft.com/office/drawing/2014/main" id="{7376D85A-FA69-46BB-AC07-CEF8ED2297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F7DA38-5913-469B-9FE5-4233B28EDBC0}"/>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1961484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0C6B5-E2EE-4D78-A0F3-D9565CEF90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FA09C3-16CD-4044-B930-8D7780F865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A1D06D-B51C-43B3-9111-FEEE60F93DA7}"/>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5" name="Footer Placeholder 4">
            <a:extLst>
              <a:ext uri="{FF2B5EF4-FFF2-40B4-BE49-F238E27FC236}">
                <a16:creationId xmlns:a16="http://schemas.microsoft.com/office/drawing/2014/main" id="{BC844F6A-D8D5-44FE-95AA-F7F694A49B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D046A0-9936-47A5-83A7-1BBAAD16B4D7}"/>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1396782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763FB-FD46-4574-A941-147819729ED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D30CD16-B3AE-4AEF-8EAC-281786BFB1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E870A3-F43B-4F18-9A3B-997A435FBDA6}"/>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5" name="Footer Placeholder 4">
            <a:extLst>
              <a:ext uri="{FF2B5EF4-FFF2-40B4-BE49-F238E27FC236}">
                <a16:creationId xmlns:a16="http://schemas.microsoft.com/office/drawing/2014/main" id="{2D6F8547-8553-4C65-9769-3426CD5837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B9980F-2BDA-43B8-AF30-D2016368192A}"/>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2589041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534FB-7A6D-4872-B261-D32877B6E7F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1E4263-7690-475E-ABD6-6B0744FF23D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7BECB9-0E94-4121-846B-A60D22A72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F8E0A6-98E7-4962-830F-23B3EC66FEF5}"/>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6" name="Footer Placeholder 5">
            <a:extLst>
              <a:ext uri="{FF2B5EF4-FFF2-40B4-BE49-F238E27FC236}">
                <a16:creationId xmlns:a16="http://schemas.microsoft.com/office/drawing/2014/main" id="{1161A45E-8704-4C3A-9611-9B273DC962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D89DE3-BAAC-41EA-B21D-1CD42F483A04}"/>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1041561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9CA05-DF83-40F9-8D04-A3643BC9D8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9D8A08-6428-4461-B567-1F8C73BE67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8B2EE1-3936-4B30-9484-461D2117AF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7B8D34-96A9-47B7-98EE-8F7C249E9A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CAC511-3FB8-460C-B1C8-6230EA0D5C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B0177A-B030-48D1-B706-BF5E6820D6DB}"/>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8" name="Footer Placeholder 7">
            <a:extLst>
              <a:ext uri="{FF2B5EF4-FFF2-40B4-BE49-F238E27FC236}">
                <a16:creationId xmlns:a16="http://schemas.microsoft.com/office/drawing/2014/main" id="{C666C5A4-EFF2-4417-B649-7460125305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4F1125-EAC0-425D-A0D5-B168E51FF408}"/>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3745632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D0C8F-C124-41CC-B2FA-F63555170C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6FF2D5-6198-4E01-9FE3-5BF74C5340D2}"/>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4" name="Footer Placeholder 3">
            <a:extLst>
              <a:ext uri="{FF2B5EF4-FFF2-40B4-BE49-F238E27FC236}">
                <a16:creationId xmlns:a16="http://schemas.microsoft.com/office/drawing/2014/main" id="{B04747DF-08C2-4649-ACBE-2F398747BE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1EAC0E-4ABB-429A-8484-CAC583CB251A}"/>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1100598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15DE04-1F1A-4D34-97C5-FB39A1438AED}"/>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3" name="Footer Placeholder 2">
            <a:extLst>
              <a:ext uri="{FF2B5EF4-FFF2-40B4-BE49-F238E27FC236}">
                <a16:creationId xmlns:a16="http://schemas.microsoft.com/office/drawing/2014/main" id="{62E6BE27-1D18-4864-BE16-D8CB0D5EB0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E416760-31DA-458F-9B68-F07A19F8F083}"/>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103546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DAD40-B0FC-4A9C-BBF7-4E8B98A8BA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86E1AC-8044-44A3-8D53-221C1DCE28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D8419D4-EF8E-432D-8805-ACC806AC56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251BF5-3D60-407A-A4C4-8BBB2B6682DA}"/>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6" name="Footer Placeholder 5">
            <a:extLst>
              <a:ext uri="{FF2B5EF4-FFF2-40B4-BE49-F238E27FC236}">
                <a16:creationId xmlns:a16="http://schemas.microsoft.com/office/drawing/2014/main" id="{E9787BA9-3912-4326-81A0-89B2964C52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584989-83C4-45B5-A1AC-98D2A422B972}"/>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586512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34363-785D-48C4-A144-B809A48338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7ADF5D-40A2-4E69-A882-1505E76985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D74F3FF-19A3-4799-A416-70419C4C40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7FE21-85B6-4D2F-9EFC-28A82E902519}"/>
              </a:ext>
            </a:extLst>
          </p:cNvPr>
          <p:cNvSpPr>
            <a:spLocks noGrp="1"/>
          </p:cNvSpPr>
          <p:nvPr>
            <p:ph type="dt" sz="half" idx="10"/>
          </p:nvPr>
        </p:nvSpPr>
        <p:spPr/>
        <p:txBody>
          <a:bodyPr/>
          <a:lstStyle/>
          <a:p>
            <a:fld id="{11D76CC8-7725-44D2-B45F-6C2EE9566A40}" type="datetimeFigureOut">
              <a:rPr lang="en-US" smtClean="0"/>
              <a:t>10/31/2020</a:t>
            </a:fld>
            <a:endParaRPr lang="en-US"/>
          </a:p>
        </p:txBody>
      </p:sp>
      <p:sp>
        <p:nvSpPr>
          <p:cNvPr id="6" name="Footer Placeholder 5">
            <a:extLst>
              <a:ext uri="{FF2B5EF4-FFF2-40B4-BE49-F238E27FC236}">
                <a16:creationId xmlns:a16="http://schemas.microsoft.com/office/drawing/2014/main" id="{355707D9-3828-4CAB-8BA4-8303F20D6C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D7A913-587D-4D9D-93B3-2A6F3447F67B}"/>
              </a:ext>
            </a:extLst>
          </p:cNvPr>
          <p:cNvSpPr>
            <a:spLocks noGrp="1"/>
          </p:cNvSpPr>
          <p:nvPr>
            <p:ph type="sldNum" sz="quarter" idx="12"/>
          </p:nvPr>
        </p:nvSpPr>
        <p:spPr/>
        <p:txBody>
          <a:bodyPr/>
          <a:lstStyle/>
          <a:p>
            <a:fld id="{A7E75D1D-71ED-4ECB-85E5-A19CDB502CE6}" type="slidenum">
              <a:rPr lang="en-US" smtClean="0"/>
              <a:t>‹#›</a:t>
            </a:fld>
            <a:endParaRPr lang="en-US"/>
          </a:p>
        </p:txBody>
      </p:sp>
    </p:spTree>
    <p:extLst>
      <p:ext uri="{BB962C8B-B14F-4D97-AF65-F5344CB8AC3E}">
        <p14:creationId xmlns:p14="http://schemas.microsoft.com/office/powerpoint/2010/main" val="2153934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3D60674-53BC-4249-A214-20F61E1D79B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61AA20-1D9D-4F0A-9BCE-E1775F1637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CC1ACB-24DA-4E4B-8B82-AFFBFFBD2F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D76CC8-7725-44D2-B45F-6C2EE9566A40}" type="datetimeFigureOut">
              <a:rPr lang="en-US" smtClean="0"/>
              <a:t>10/31/2020</a:t>
            </a:fld>
            <a:endParaRPr lang="en-US"/>
          </a:p>
        </p:txBody>
      </p:sp>
      <p:sp>
        <p:nvSpPr>
          <p:cNvPr id="5" name="Footer Placeholder 4">
            <a:extLst>
              <a:ext uri="{FF2B5EF4-FFF2-40B4-BE49-F238E27FC236}">
                <a16:creationId xmlns:a16="http://schemas.microsoft.com/office/drawing/2014/main" id="{85F6D50E-D1B4-42FC-9318-DBB31F8B34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DE13E0-DB6F-4D05-A1A1-680C0BA738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E75D1D-71ED-4ECB-85E5-A19CDB502CE6}" type="slidenum">
              <a:rPr lang="en-US" smtClean="0"/>
              <a:t>‹#›</a:t>
            </a:fld>
            <a:endParaRPr lang="en-US"/>
          </a:p>
        </p:txBody>
      </p:sp>
    </p:spTree>
    <p:extLst>
      <p:ext uri="{BB962C8B-B14F-4D97-AF65-F5344CB8AC3E}">
        <p14:creationId xmlns:p14="http://schemas.microsoft.com/office/powerpoint/2010/main" val="40091986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6061C-AA09-4B74-9C00-7A4450C27175}"/>
              </a:ext>
            </a:extLst>
          </p:cNvPr>
          <p:cNvSpPr>
            <a:spLocks noGrp="1"/>
          </p:cNvSpPr>
          <p:nvPr>
            <p:ph type="ctrTitle"/>
          </p:nvPr>
        </p:nvSpPr>
        <p:spPr/>
        <p:txBody>
          <a:bodyPr/>
          <a:lstStyle/>
          <a:p>
            <a:pPr marL="0" marR="0">
              <a:lnSpc>
                <a:spcPct val="107000"/>
              </a:lnSpc>
              <a:spcBef>
                <a:spcPts val="645"/>
              </a:spcBef>
              <a:spcAft>
                <a:spcPts val="0"/>
              </a:spcAft>
            </a:pPr>
            <a:r>
              <a:rPr lang="en-US" sz="3600" b="1" kern="1800" dirty="0">
                <a:solidFill>
                  <a:srgbClr val="000000"/>
                </a:solidFill>
                <a:effectLst/>
                <a:latin typeface="Times New Roman" panose="02020603050405020304" pitchFamily="18" charset="0"/>
                <a:ea typeface="Times New Roman" panose="02020603050405020304" pitchFamily="18" charset="0"/>
              </a:rPr>
              <a:t>Capstone-The-Battle-of-Neighborhood</a:t>
            </a:r>
            <a:br>
              <a:rPr lang="en-US" sz="1800" dirty="0">
                <a:solidFill>
                  <a:srgbClr val="333333"/>
                </a:solidFill>
                <a:effectLst/>
                <a:latin typeface="Times New Roman" panose="02020603050405020304" pitchFamily="18" charset="0"/>
                <a:ea typeface="等线" panose="02010600030101010101" pitchFamily="2" charset="-122"/>
              </a:rPr>
            </a:br>
            <a:r>
              <a:rPr lang="en-US" sz="1800" b="1" kern="1800" dirty="0">
                <a:solidFill>
                  <a:srgbClr val="000000"/>
                </a:solidFill>
                <a:effectLst/>
                <a:latin typeface="Times New Roman" panose="02020603050405020304" pitchFamily="18" charset="0"/>
                <a:ea typeface="Times New Roman" panose="02020603050405020304" pitchFamily="18" charset="0"/>
              </a:rPr>
              <a:t> </a:t>
            </a:r>
            <a:br>
              <a:rPr lang="en-US" sz="1800" dirty="0">
                <a:solidFill>
                  <a:srgbClr val="333333"/>
                </a:solidFill>
                <a:effectLst/>
                <a:latin typeface="Times New Roman" panose="02020603050405020304" pitchFamily="18" charset="0"/>
                <a:ea typeface="等线" panose="02010600030101010101" pitchFamily="2" charset="-122"/>
              </a:rPr>
            </a:br>
            <a:endParaRPr lang="en-US" dirty="0"/>
          </a:p>
        </p:txBody>
      </p:sp>
      <p:sp>
        <p:nvSpPr>
          <p:cNvPr id="3" name="Subtitle 2">
            <a:extLst>
              <a:ext uri="{FF2B5EF4-FFF2-40B4-BE49-F238E27FC236}">
                <a16:creationId xmlns:a16="http://schemas.microsoft.com/office/drawing/2014/main" id="{2959812C-0A6F-4EEF-B8CF-90FCB9E4636C}"/>
              </a:ext>
            </a:extLst>
          </p:cNvPr>
          <p:cNvSpPr>
            <a:spLocks noGrp="1"/>
          </p:cNvSpPr>
          <p:nvPr>
            <p:ph type="subTitle" idx="1"/>
          </p:nvPr>
        </p:nvSpPr>
        <p:spPr/>
        <p:txBody>
          <a:bodyPr/>
          <a:lstStyle/>
          <a:p>
            <a:r>
              <a:rPr lang="en-US" sz="2800" dirty="0">
                <a:solidFill>
                  <a:srgbClr val="333333"/>
                </a:solidFill>
                <a:effectLst/>
                <a:latin typeface="Times New Roman" panose="02020603050405020304" pitchFamily="18" charset="0"/>
                <a:ea typeface="等线" panose="02010600030101010101" pitchFamily="2" charset="-122"/>
              </a:rPr>
              <a:t>Quality of the Thai Restaurant in New York City </a:t>
            </a:r>
          </a:p>
          <a:p>
            <a:endParaRPr lang="en-US" sz="3200" dirty="0"/>
          </a:p>
        </p:txBody>
      </p:sp>
    </p:spTree>
    <p:extLst>
      <p:ext uri="{BB962C8B-B14F-4D97-AF65-F5344CB8AC3E}">
        <p14:creationId xmlns:p14="http://schemas.microsoft.com/office/powerpoint/2010/main" val="2355083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847D7-CDDD-4113-A8B8-DC710462622C}"/>
              </a:ext>
            </a:extLst>
          </p:cNvPr>
          <p:cNvSpPr>
            <a:spLocks noGrp="1"/>
          </p:cNvSpPr>
          <p:nvPr>
            <p:ph type="title"/>
          </p:nvPr>
        </p:nvSpPr>
        <p:spPr/>
        <p:txBody>
          <a:bodyPr/>
          <a:lstStyle/>
          <a:p>
            <a:r>
              <a:rPr lang="en-US" sz="3600" b="1" dirty="0">
                <a:solidFill>
                  <a:srgbClr val="333333"/>
                </a:solidFill>
                <a:effectLst/>
                <a:latin typeface="Times New Roman" panose="02020603050405020304" pitchFamily="18" charset="0"/>
                <a:ea typeface="等线" panose="02010600030101010101" pitchFamily="2" charset="-122"/>
              </a:rPr>
              <a:t>Introduction</a:t>
            </a:r>
            <a:br>
              <a:rPr lang="en-US" sz="1800" dirty="0">
                <a:solidFill>
                  <a:srgbClr val="333333"/>
                </a:solidFill>
                <a:effectLst/>
                <a:latin typeface="Times New Roman" panose="02020603050405020304" pitchFamily="18" charset="0"/>
                <a:ea typeface="等线" panose="02010600030101010101" pitchFamily="2" charset="-122"/>
              </a:rPr>
            </a:br>
            <a:endParaRPr lang="en-US" dirty="0"/>
          </a:p>
        </p:txBody>
      </p:sp>
      <p:sp>
        <p:nvSpPr>
          <p:cNvPr id="3" name="Content Placeholder 2">
            <a:extLst>
              <a:ext uri="{FF2B5EF4-FFF2-40B4-BE49-F238E27FC236}">
                <a16:creationId xmlns:a16="http://schemas.microsoft.com/office/drawing/2014/main" id="{BB3FABE1-B8A6-4DDB-AE6C-DAD426883C76}"/>
              </a:ext>
            </a:extLst>
          </p:cNvPr>
          <p:cNvSpPr>
            <a:spLocks noGrp="1"/>
          </p:cNvSpPr>
          <p:nvPr>
            <p:ph idx="1"/>
          </p:nvPr>
        </p:nvSpPr>
        <p:spPr/>
        <p:txBody>
          <a:bodyPr/>
          <a:lstStyle/>
          <a:p>
            <a:endParaRPr lang="en-US" sz="1800" dirty="0">
              <a:effectLst/>
              <a:latin typeface="Times New Roman" panose="02020603050405020304" pitchFamily="18" charset="0"/>
              <a:ea typeface="等线" panose="02010600030101010101" pitchFamily="2" charset="-122"/>
            </a:endParaRPr>
          </a:p>
          <a:p>
            <a:r>
              <a:rPr lang="en-US" sz="1800" dirty="0">
                <a:effectLst/>
                <a:latin typeface="Times New Roman" panose="02020603050405020304" pitchFamily="18" charset="0"/>
                <a:ea typeface="等线" panose="02010600030101010101" pitchFamily="2" charset="-122"/>
              </a:rPr>
              <a:t>New York City is the center of east coast and food there is really good</a:t>
            </a:r>
          </a:p>
          <a:p>
            <a:endParaRPr lang="en-US" sz="1800" dirty="0">
              <a:effectLst/>
              <a:latin typeface="Times New Roman" panose="02020603050405020304" pitchFamily="18" charset="0"/>
              <a:ea typeface="等线" panose="02010600030101010101" pitchFamily="2" charset="-122"/>
            </a:endParaRPr>
          </a:p>
          <a:p>
            <a:r>
              <a:rPr lang="en-US" sz="1800" dirty="0">
                <a:effectLst/>
                <a:latin typeface="Times New Roman" panose="02020603050405020304" pitchFamily="18" charset="0"/>
                <a:ea typeface="等线" panose="02010600030101010101" pitchFamily="2" charset="-122"/>
              </a:rPr>
              <a:t>What is the best location to enjoy Asian food, specifically Thai food in NYC</a:t>
            </a:r>
          </a:p>
          <a:p>
            <a:endParaRPr lang="en-US" sz="1800" dirty="0">
              <a:latin typeface="Times New Roman" panose="02020603050405020304" pitchFamily="18" charset="0"/>
              <a:ea typeface="等线" panose="02010600030101010101" pitchFamily="2" charset="-122"/>
            </a:endParaRPr>
          </a:p>
          <a:p>
            <a:r>
              <a:rPr lang="en-US" sz="1800" dirty="0">
                <a:solidFill>
                  <a:srgbClr val="333333"/>
                </a:solidFill>
                <a:effectLst/>
                <a:latin typeface="Times New Roman" panose="02020603050405020304" pitchFamily="18" charset="0"/>
                <a:ea typeface="等线" panose="02010600030101010101" pitchFamily="2" charset="-122"/>
              </a:rPr>
              <a:t>Is it a good idea to open a Thai restaurant in NYC now?</a:t>
            </a:r>
          </a:p>
          <a:p>
            <a:endParaRPr lang="en-US" dirty="0"/>
          </a:p>
        </p:txBody>
      </p:sp>
    </p:spTree>
    <p:extLst>
      <p:ext uri="{BB962C8B-B14F-4D97-AF65-F5344CB8AC3E}">
        <p14:creationId xmlns:p14="http://schemas.microsoft.com/office/powerpoint/2010/main" val="2002063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24F6B-5063-4BA4-9DEF-6F2983E680A6}"/>
              </a:ext>
            </a:extLst>
          </p:cNvPr>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8C76A6F5-72AC-4FFD-A47F-4166B250C4AB}"/>
              </a:ext>
            </a:extLst>
          </p:cNvPr>
          <p:cNvSpPr>
            <a:spLocks noGrp="1"/>
          </p:cNvSpPr>
          <p:nvPr>
            <p:ph idx="1"/>
          </p:nvPr>
        </p:nvSpPr>
        <p:spPr/>
        <p:txBody>
          <a:bodyPr/>
          <a:lstStyle/>
          <a:p>
            <a:endParaRPr lang="en-US" sz="1800" dirty="0">
              <a:solidFill>
                <a:srgbClr val="333333"/>
              </a:solidFill>
              <a:effectLst/>
              <a:latin typeface="Times New Roman" panose="02020603050405020304" pitchFamily="18" charset="0"/>
              <a:ea typeface="等线" panose="02010600030101010101" pitchFamily="2" charset="-122"/>
            </a:endParaRPr>
          </a:p>
          <a:p>
            <a:r>
              <a:rPr lang="en-US" sz="1800" dirty="0">
                <a:solidFill>
                  <a:srgbClr val="333333"/>
                </a:solidFill>
                <a:effectLst/>
                <a:latin typeface="Times New Roman" panose="02020603050405020304" pitchFamily="18" charset="0"/>
                <a:ea typeface="等线" panose="02010600030101010101" pitchFamily="2" charset="-122"/>
              </a:rPr>
              <a:t>Data will be collected from  </a:t>
            </a:r>
            <a:r>
              <a:rPr lang="en-US" sz="1800" u="none" strike="noStrike" dirty="0">
                <a:solidFill>
                  <a:srgbClr val="333333"/>
                </a:solidFill>
                <a:effectLst/>
                <a:latin typeface="Times New Roman" panose="02020603050405020304" pitchFamily="18" charset="0"/>
                <a:ea typeface="等线" panose="02010600030101010101" pitchFamily="2" charset="-122"/>
              </a:rPr>
              <a:t>https://cocl.us/new_york_dataset</a:t>
            </a:r>
            <a:r>
              <a:rPr lang="en-US" sz="1800" dirty="0">
                <a:solidFill>
                  <a:srgbClr val="333333"/>
                </a:solidFill>
                <a:effectLst/>
                <a:latin typeface="Times New Roman" panose="02020603050405020304" pitchFamily="18" charset="0"/>
                <a:ea typeface="等线" panose="02010600030101010101" pitchFamily="2" charset="-122"/>
              </a:rPr>
              <a:t> , which has been used as an example before, and cleaned and processed into a data frame. This dataset is quite easy to be accessed for me.</a:t>
            </a:r>
          </a:p>
          <a:p>
            <a:endParaRPr lang="en-US" dirty="0"/>
          </a:p>
          <a:p>
            <a:r>
              <a:rPr lang="en-US" sz="1800" dirty="0" err="1">
                <a:solidFill>
                  <a:srgbClr val="333333"/>
                </a:solidFill>
                <a:effectLst/>
                <a:latin typeface="Times New Roman" panose="02020603050405020304" pitchFamily="18" charset="0"/>
                <a:ea typeface="等线" panose="02010600030101010101" pitchFamily="2" charset="-122"/>
              </a:rPr>
              <a:t>FourSquare</a:t>
            </a:r>
            <a:r>
              <a:rPr lang="en-US" sz="1800" dirty="0">
                <a:solidFill>
                  <a:srgbClr val="333333"/>
                </a:solidFill>
                <a:effectLst/>
                <a:latin typeface="Times New Roman" panose="02020603050405020304" pitchFamily="18" charset="0"/>
                <a:ea typeface="等线" panose="02010600030101010101" pitchFamily="2" charset="-122"/>
              </a:rPr>
              <a:t> be used to locate all venues and then filtered by Asian restaurants. Ratings, tips, and likes by users will be counted and added to the data frame.</a:t>
            </a:r>
          </a:p>
          <a:p>
            <a:endParaRPr lang="en-US" dirty="0"/>
          </a:p>
          <a:p>
            <a:r>
              <a:rPr lang="en-US" sz="1800" dirty="0">
                <a:solidFill>
                  <a:srgbClr val="333333"/>
                </a:solidFill>
                <a:effectLst/>
                <a:latin typeface="Times New Roman" panose="02020603050405020304" pitchFamily="18" charset="0"/>
                <a:ea typeface="等线" panose="02010600030101010101" pitchFamily="2" charset="-122"/>
              </a:rPr>
              <a:t>Data will be sorted based on rankings and be visually assessed by using graphing from Python libraries (</a:t>
            </a:r>
            <a:r>
              <a:rPr lang="en-US" sz="1800" dirty="0" err="1">
                <a:solidFill>
                  <a:srgbClr val="333333"/>
                </a:solidFill>
                <a:effectLst/>
                <a:latin typeface="Times New Roman" panose="02020603050405020304" pitchFamily="18" charset="0"/>
                <a:ea typeface="等线" panose="02010600030101010101" pitchFamily="2" charset="-122"/>
              </a:rPr>
              <a:t>e.g</a:t>
            </a:r>
            <a:r>
              <a:rPr lang="en-US" sz="1800" dirty="0">
                <a:solidFill>
                  <a:srgbClr val="333333"/>
                </a:solidFill>
                <a:effectLst/>
                <a:latin typeface="Times New Roman" panose="02020603050405020304" pitchFamily="18" charset="0"/>
                <a:ea typeface="等线" panose="02010600030101010101" pitchFamily="2" charset="-122"/>
              </a:rPr>
              <a:t> </a:t>
            </a:r>
            <a:r>
              <a:rPr lang="en-US" sz="1800" dirty="0" err="1">
                <a:solidFill>
                  <a:srgbClr val="333333"/>
                </a:solidFill>
                <a:effectLst/>
                <a:latin typeface="Times New Roman" panose="02020603050405020304" pitchFamily="18" charset="0"/>
                <a:ea typeface="等线" panose="02010600030101010101" pitchFamily="2" charset="-122"/>
              </a:rPr>
              <a:t>numpy</a:t>
            </a:r>
            <a:r>
              <a:rPr lang="en-US" sz="1800" dirty="0">
                <a:solidFill>
                  <a:srgbClr val="333333"/>
                </a:solidFill>
                <a:effectLst/>
                <a:latin typeface="Times New Roman" panose="02020603050405020304" pitchFamily="18" charset="0"/>
                <a:ea typeface="等线" panose="02010600030101010101" pitchFamily="2" charset="-122"/>
              </a:rPr>
              <a:t>, pandas, folium </a:t>
            </a:r>
            <a:r>
              <a:rPr lang="en-US" sz="1800" dirty="0" err="1">
                <a:solidFill>
                  <a:srgbClr val="333333"/>
                </a:solidFill>
                <a:effectLst/>
                <a:latin typeface="Times New Roman" panose="02020603050405020304" pitchFamily="18" charset="0"/>
                <a:ea typeface="等线" panose="02010600030101010101" pitchFamily="2" charset="-122"/>
              </a:rPr>
              <a:t>etc</a:t>
            </a:r>
            <a:r>
              <a:rPr lang="en-US" sz="1800" dirty="0">
                <a:solidFill>
                  <a:srgbClr val="333333"/>
                </a:solidFill>
                <a:effectLst/>
                <a:latin typeface="Times New Roman" panose="02020603050405020304" pitchFamily="18" charset="0"/>
                <a:ea typeface="等线" panose="02010600030101010101" pitchFamily="2" charset="-122"/>
              </a:rPr>
              <a:t>).</a:t>
            </a:r>
          </a:p>
          <a:p>
            <a:endParaRPr lang="en-US" dirty="0"/>
          </a:p>
        </p:txBody>
      </p:sp>
    </p:spTree>
    <p:extLst>
      <p:ext uri="{BB962C8B-B14F-4D97-AF65-F5344CB8AC3E}">
        <p14:creationId xmlns:p14="http://schemas.microsoft.com/office/powerpoint/2010/main" val="3541156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7D748-4C99-4551-BF74-4315CA4A67C7}"/>
              </a:ext>
            </a:extLst>
          </p:cNvPr>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Results</a:t>
            </a:r>
            <a:endParaRPr lang="en-US" sz="3600" dirty="0"/>
          </a:p>
        </p:txBody>
      </p:sp>
      <p:pic>
        <p:nvPicPr>
          <p:cNvPr id="4" name="Content Placeholder 3" descr="Chart, bar chart&#10;&#10;Description automatically generated">
            <a:extLst>
              <a:ext uri="{FF2B5EF4-FFF2-40B4-BE49-F238E27FC236}">
                <a16:creationId xmlns:a16="http://schemas.microsoft.com/office/drawing/2014/main" id="{FF87ACCE-D428-4FCE-A350-333B15A0F5CE}"/>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1336" y="1533393"/>
            <a:ext cx="5303028" cy="3085741"/>
          </a:xfrm>
          <a:prstGeom prst="rect">
            <a:avLst/>
          </a:prstGeom>
        </p:spPr>
      </p:pic>
      <p:pic>
        <p:nvPicPr>
          <p:cNvPr id="5" name="Picture 4" descr="Chart, bar chart&#10;&#10;Description automatically generated">
            <a:extLst>
              <a:ext uri="{FF2B5EF4-FFF2-40B4-BE49-F238E27FC236}">
                <a16:creationId xmlns:a16="http://schemas.microsoft.com/office/drawing/2014/main" id="{BA6FE399-0934-4259-A38F-A9CB7CF0118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901417" y="1690688"/>
            <a:ext cx="5235330" cy="2927022"/>
          </a:xfrm>
          <a:prstGeom prst="rect">
            <a:avLst/>
          </a:prstGeom>
        </p:spPr>
      </p:pic>
      <p:sp>
        <p:nvSpPr>
          <p:cNvPr id="6" name="TextBox 5">
            <a:extLst>
              <a:ext uri="{FF2B5EF4-FFF2-40B4-BE49-F238E27FC236}">
                <a16:creationId xmlns:a16="http://schemas.microsoft.com/office/drawing/2014/main" id="{18E4F15A-42A5-4893-B365-1DED9AD67097}"/>
              </a:ext>
            </a:extLst>
          </p:cNvPr>
          <p:cNvSpPr txBox="1"/>
          <p:nvPr/>
        </p:nvSpPr>
        <p:spPr>
          <a:xfrm>
            <a:off x="1771650" y="5323742"/>
            <a:ext cx="8880231" cy="646331"/>
          </a:xfrm>
          <a:prstGeom prst="rect">
            <a:avLst/>
          </a:prstGeom>
          <a:noFill/>
        </p:spPr>
        <p:txBody>
          <a:bodyPr wrap="square" rtlCol="0">
            <a:spAutoFit/>
          </a:bodyPr>
          <a:lstStyle/>
          <a:p>
            <a:r>
              <a:rPr lang="en-US" dirty="0"/>
              <a:t>It is obvious that mainly Brooklyn, Manhattan and Queens have major Thai restaurants</a:t>
            </a:r>
          </a:p>
          <a:p>
            <a:endParaRPr lang="en-US" dirty="0"/>
          </a:p>
        </p:txBody>
      </p:sp>
    </p:spTree>
    <p:extLst>
      <p:ext uri="{BB962C8B-B14F-4D97-AF65-F5344CB8AC3E}">
        <p14:creationId xmlns:p14="http://schemas.microsoft.com/office/powerpoint/2010/main" val="809511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6BF8E-50BD-4255-8706-3268543FEA66}"/>
              </a:ext>
            </a:extLst>
          </p:cNvPr>
          <p:cNvSpPr>
            <a:spLocks noGrp="1"/>
          </p:cNvSpPr>
          <p:nvPr>
            <p:ph type="title"/>
          </p:nvPr>
        </p:nvSpPr>
        <p:spPr/>
        <p:txBody>
          <a:bodyPr/>
          <a:lstStyle/>
          <a:p>
            <a:endParaRPr lang="en-US"/>
          </a:p>
        </p:txBody>
      </p:sp>
      <p:sp>
        <p:nvSpPr>
          <p:cNvPr id="5" name="TextBox 4">
            <a:extLst>
              <a:ext uri="{FF2B5EF4-FFF2-40B4-BE49-F238E27FC236}">
                <a16:creationId xmlns:a16="http://schemas.microsoft.com/office/drawing/2014/main" id="{2CDED95E-F5DE-495A-8B7D-CAA963E9F93F}"/>
              </a:ext>
            </a:extLst>
          </p:cNvPr>
          <p:cNvSpPr txBox="1"/>
          <p:nvPr/>
        </p:nvSpPr>
        <p:spPr>
          <a:xfrm>
            <a:off x="3141785" y="5686901"/>
            <a:ext cx="8212015" cy="369332"/>
          </a:xfrm>
          <a:prstGeom prst="rect">
            <a:avLst/>
          </a:prstGeom>
          <a:noFill/>
        </p:spPr>
        <p:txBody>
          <a:bodyPr wrap="square" rtlCol="0">
            <a:spAutoFit/>
          </a:bodyPr>
          <a:lstStyle/>
          <a:p>
            <a:r>
              <a:rPr lang="en-US" dirty="0"/>
              <a:t>The map we obtained from folium also shows the same result.</a:t>
            </a:r>
          </a:p>
        </p:txBody>
      </p:sp>
      <p:pic>
        <p:nvPicPr>
          <p:cNvPr id="7" name="Picture 6" descr="Map&#10;&#10;Description automatically generated">
            <a:extLst>
              <a:ext uri="{FF2B5EF4-FFF2-40B4-BE49-F238E27FC236}">
                <a16:creationId xmlns:a16="http://schemas.microsoft.com/office/drawing/2014/main" id="{6B46BEFA-38BF-4211-A592-81F7DE5AAC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315" y="400541"/>
            <a:ext cx="11301982" cy="4487704"/>
          </a:xfrm>
          <a:prstGeom prst="rect">
            <a:avLst/>
          </a:prstGeom>
        </p:spPr>
      </p:pic>
    </p:spTree>
    <p:extLst>
      <p:ext uri="{BB962C8B-B14F-4D97-AF65-F5344CB8AC3E}">
        <p14:creationId xmlns:p14="http://schemas.microsoft.com/office/powerpoint/2010/main" val="4075395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a:extLst>
              <a:ext uri="{FF2B5EF4-FFF2-40B4-BE49-F238E27FC236}">
                <a16:creationId xmlns:a16="http://schemas.microsoft.com/office/drawing/2014/main" id="{7B2F7AC5-9730-4031-BFA6-7AAAF71118FE}"/>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700685" y="1219132"/>
            <a:ext cx="4809281" cy="2358339"/>
          </a:xfrm>
          <a:prstGeom prst="rect">
            <a:avLst/>
          </a:prstGeom>
        </p:spPr>
      </p:pic>
      <p:pic>
        <p:nvPicPr>
          <p:cNvPr id="5" name="Picture 4" descr="Table&#10;&#10;Description automatically generated">
            <a:extLst>
              <a:ext uri="{FF2B5EF4-FFF2-40B4-BE49-F238E27FC236}">
                <a16:creationId xmlns:a16="http://schemas.microsoft.com/office/drawing/2014/main" id="{E9F19E97-8747-4362-A468-3404DF9774CC}"/>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641920" y="678575"/>
            <a:ext cx="3689858" cy="3120426"/>
          </a:xfrm>
          <a:prstGeom prst="rect">
            <a:avLst/>
          </a:prstGeom>
        </p:spPr>
      </p:pic>
      <p:sp>
        <p:nvSpPr>
          <p:cNvPr id="6" name="TextBox 5">
            <a:extLst>
              <a:ext uri="{FF2B5EF4-FFF2-40B4-BE49-F238E27FC236}">
                <a16:creationId xmlns:a16="http://schemas.microsoft.com/office/drawing/2014/main" id="{60F34CCB-0B5D-409B-ACE6-31847968B037}"/>
              </a:ext>
            </a:extLst>
          </p:cNvPr>
          <p:cNvSpPr txBox="1"/>
          <p:nvPr/>
        </p:nvSpPr>
        <p:spPr>
          <a:xfrm>
            <a:off x="501162" y="4325815"/>
            <a:ext cx="4769826" cy="369332"/>
          </a:xfrm>
          <a:prstGeom prst="rect">
            <a:avLst/>
          </a:prstGeom>
          <a:noFill/>
        </p:spPr>
        <p:txBody>
          <a:bodyPr wrap="square" rtlCol="0">
            <a:spAutoFit/>
          </a:bodyPr>
          <a:lstStyle/>
          <a:p>
            <a:r>
              <a:rPr lang="en-US" dirty="0"/>
              <a:t>The best rating Thai restaurant in New York City</a:t>
            </a:r>
          </a:p>
        </p:txBody>
      </p:sp>
      <p:sp>
        <p:nvSpPr>
          <p:cNvPr id="8" name="TextBox 7">
            <a:extLst>
              <a:ext uri="{FF2B5EF4-FFF2-40B4-BE49-F238E27FC236}">
                <a16:creationId xmlns:a16="http://schemas.microsoft.com/office/drawing/2014/main" id="{5465FD29-F244-47C9-98DE-C805819DF918}"/>
              </a:ext>
            </a:extLst>
          </p:cNvPr>
          <p:cNvSpPr txBox="1"/>
          <p:nvPr/>
        </p:nvSpPr>
        <p:spPr>
          <a:xfrm>
            <a:off x="6101936" y="4293549"/>
            <a:ext cx="4769826" cy="369332"/>
          </a:xfrm>
          <a:prstGeom prst="rect">
            <a:avLst/>
          </a:prstGeom>
          <a:noFill/>
        </p:spPr>
        <p:txBody>
          <a:bodyPr wrap="square" rtlCol="0">
            <a:spAutoFit/>
          </a:bodyPr>
          <a:lstStyle/>
          <a:p>
            <a:r>
              <a:rPr lang="en-US" dirty="0"/>
              <a:t>The overall information for all Thai restaurants</a:t>
            </a:r>
          </a:p>
        </p:txBody>
      </p:sp>
    </p:spTree>
    <p:extLst>
      <p:ext uri="{BB962C8B-B14F-4D97-AF65-F5344CB8AC3E}">
        <p14:creationId xmlns:p14="http://schemas.microsoft.com/office/powerpoint/2010/main" val="934116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able&#10;&#10;Description automatically generated">
            <a:extLst>
              <a:ext uri="{FF2B5EF4-FFF2-40B4-BE49-F238E27FC236}">
                <a16:creationId xmlns:a16="http://schemas.microsoft.com/office/drawing/2014/main" id="{A0CB28A1-7591-4AC5-A4B1-4C2048F9461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212759" y="645348"/>
            <a:ext cx="3390013" cy="3684863"/>
          </a:xfrm>
          <a:prstGeom prst="rect">
            <a:avLst/>
          </a:prstGeom>
        </p:spPr>
      </p:pic>
      <p:pic>
        <p:nvPicPr>
          <p:cNvPr id="3" name="Picture 2" descr="Table&#10;&#10;Description automatically generated">
            <a:extLst>
              <a:ext uri="{FF2B5EF4-FFF2-40B4-BE49-F238E27FC236}">
                <a16:creationId xmlns:a16="http://schemas.microsoft.com/office/drawing/2014/main" id="{4788AB78-EDFB-4788-8891-37BA75BF5B2E}"/>
              </a:ext>
            </a:extLst>
          </p:cNvPr>
          <p:cNvPicPr/>
          <p:nvPr/>
        </p:nvPicPr>
        <p:blipFill>
          <a:blip r:embed="rId3">
            <a:extLst>
              <a:ext uri="{28A0092B-C50C-407E-A947-70E740481C1C}">
                <a14:useLocalDpi xmlns:a14="http://schemas.microsoft.com/office/drawing/2010/main" val="0"/>
              </a:ext>
            </a:extLst>
          </a:blip>
          <a:stretch>
            <a:fillRect/>
          </a:stretch>
        </p:blipFill>
        <p:spPr>
          <a:xfrm>
            <a:off x="5817236" y="1241573"/>
            <a:ext cx="4231737" cy="2788385"/>
          </a:xfrm>
          <a:prstGeom prst="rect">
            <a:avLst/>
          </a:prstGeom>
        </p:spPr>
      </p:pic>
      <p:sp>
        <p:nvSpPr>
          <p:cNvPr id="5" name="TextBox 4">
            <a:extLst>
              <a:ext uri="{FF2B5EF4-FFF2-40B4-BE49-F238E27FC236}">
                <a16:creationId xmlns:a16="http://schemas.microsoft.com/office/drawing/2014/main" id="{AFAF3346-C0DA-4ED0-95CC-AAC68CB09EC7}"/>
              </a:ext>
            </a:extLst>
          </p:cNvPr>
          <p:cNvSpPr txBox="1"/>
          <p:nvPr/>
        </p:nvSpPr>
        <p:spPr>
          <a:xfrm>
            <a:off x="868973" y="5016011"/>
            <a:ext cx="10454054" cy="923330"/>
          </a:xfrm>
          <a:prstGeom prst="rect">
            <a:avLst/>
          </a:prstGeom>
          <a:noFill/>
        </p:spPr>
        <p:txBody>
          <a:bodyPr wrap="square" rtlCol="0">
            <a:spAutoFit/>
          </a:bodyPr>
          <a:lstStyle/>
          <a:p>
            <a:pPr marL="0" marR="0">
              <a:spcBef>
                <a:spcPts val="0"/>
              </a:spcBef>
              <a:spcAft>
                <a:spcPts val="800"/>
              </a:spcAft>
            </a:pPr>
            <a:r>
              <a:rPr lang="en-US" sz="1800" dirty="0">
                <a:solidFill>
                  <a:srgbClr val="333333"/>
                </a:solidFill>
                <a:effectLst/>
                <a:latin typeface="Times New Roman" panose="02020603050405020304" pitchFamily="18" charset="0"/>
                <a:ea typeface="等线" panose="02010600030101010101" pitchFamily="2" charset="-122"/>
              </a:rPr>
              <a:t>To our surprise, rather than Queens borough, Manhattan borough has the best overall rating of Thai restaurants. The number of Thai restaurants is not as large as Brooklyn and Queens but the average rating is surprisingly much higher than other boroughs. </a:t>
            </a:r>
          </a:p>
        </p:txBody>
      </p:sp>
    </p:spTree>
    <p:extLst>
      <p:ext uri="{BB962C8B-B14F-4D97-AF65-F5344CB8AC3E}">
        <p14:creationId xmlns:p14="http://schemas.microsoft.com/office/powerpoint/2010/main" val="2666532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D01F0-23D6-4663-9883-F396328685D5}"/>
              </a:ext>
            </a:extLst>
          </p:cNvPr>
          <p:cNvSpPr txBox="1">
            <a:spLocks/>
          </p:cNvSpPr>
          <p:nvPr/>
        </p:nvSpPr>
        <p:spPr>
          <a:xfrm>
            <a:off x="838200" y="795948"/>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Times New Roman" panose="02020603050405020304" pitchFamily="18" charset="0"/>
                <a:cs typeface="Times New Roman" panose="02020603050405020304" pitchFamily="18" charset="0"/>
              </a:rPr>
              <a:t>More Things for Exploratory</a:t>
            </a:r>
            <a:endParaRPr lang="en-US" sz="3600" dirty="0"/>
          </a:p>
        </p:txBody>
      </p:sp>
      <p:sp>
        <p:nvSpPr>
          <p:cNvPr id="3" name="TextBox 2">
            <a:extLst>
              <a:ext uri="{FF2B5EF4-FFF2-40B4-BE49-F238E27FC236}">
                <a16:creationId xmlns:a16="http://schemas.microsoft.com/office/drawing/2014/main" id="{F0A365BE-E3B5-48D2-A252-B8D6A7BA2A3F}"/>
              </a:ext>
            </a:extLst>
          </p:cNvPr>
          <p:cNvSpPr txBox="1"/>
          <p:nvPr/>
        </p:nvSpPr>
        <p:spPr>
          <a:xfrm>
            <a:off x="838200" y="2350111"/>
            <a:ext cx="8990135" cy="2862322"/>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Why does Brooklyn, which has most number of Thai restaurants, not obtain the champion for the best location: Is there any outlier effect affecting our results?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sz="1800" dirty="0">
                <a:effectLst/>
                <a:latin typeface="Times New Roman" panose="02020603050405020304" pitchFamily="18" charset="0"/>
                <a:ea typeface="等线" panose="02010600030101010101" pitchFamily="2" charset="-122"/>
              </a:rPr>
              <a:t>Need some other tools and data resource for considering if the price of high rating Thai restaurant is affordable the public, </a:t>
            </a:r>
            <a:r>
              <a:rPr lang="en-US" sz="1800" dirty="0" err="1">
                <a:effectLst/>
                <a:latin typeface="Times New Roman" panose="02020603050405020304" pitchFamily="18" charset="0"/>
                <a:ea typeface="等线" panose="02010600030101010101" pitchFamily="2" charset="-122"/>
              </a:rPr>
              <a:t>e.g</a:t>
            </a:r>
            <a:r>
              <a:rPr lang="en-US" sz="1800" dirty="0">
                <a:effectLst/>
                <a:latin typeface="Times New Roman" panose="02020603050405020304" pitchFamily="18" charset="0"/>
                <a:ea typeface="等线" panose="02010600030101010101" pitchFamily="2" charset="-122"/>
              </a:rPr>
              <a:t> students</a:t>
            </a:r>
          </a:p>
          <a:p>
            <a:pPr marL="285750" indent="-285750">
              <a:buFont typeface="Arial" panose="020B0604020202020204" pitchFamily="34" charset="0"/>
              <a:buChar char="•"/>
            </a:pPr>
            <a:endParaRPr lang="en-US" dirty="0">
              <a:latin typeface="Times New Roman" panose="02020603050405020304" pitchFamily="18" charset="0"/>
              <a:ea typeface="等线" panose="02010600030101010101" pitchFamily="2" charset="-122"/>
            </a:endParaRPr>
          </a:p>
          <a:p>
            <a:pPr marL="285750" indent="-285750">
              <a:buFont typeface="Arial" panose="020B0604020202020204" pitchFamily="34" charset="0"/>
              <a:buChar char="•"/>
            </a:pPr>
            <a:r>
              <a:rPr lang="en-US" dirty="0">
                <a:latin typeface="Times New Roman" panose="02020603050405020304" pitchFamily="18" charset="0"/>
                <a:ea typeface="等线" panose="02010600030101010101" pitchFamily="2" charset="-122"/>
              </a:rPr>
              <a:t>The ratings for the public may not be quite reliable and some ratings may be from professionals while others may be from amateurs. The weights of different type of ratings should be considered</a:t>
            </a:r>
            <a:endParaRPr lang="en-US" dirty="0"/>
          </a:p>
        </p:txBody>
      </p:sp>
    </p:spTree>
    <p:extLst>
      <p:ext uri="{BB962C8B-B14F-4D97-AF65-F5344CB8AC3E}">
        <p14:creationId xmlns:p14="http://schemas.microsoft.com/office/powerpoint/2010/main" val="1582628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D34F0A8-9D1E-425C-8398-718D1C67642D}"/>
              </a:ext>
            </a:extLst>
          </p:cNvPr>
          <p:cNvSpPr txBox="1">
            <a:spLocks/>
          </p:cNvSpPr>
          <p:nvPr/>
        </p:nvSpPr>
        <p:spPr>
          <a:xfrm>
            <a:off x="838200" y="36512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Times New Roman" panose="02020603050405020304" pitchFamily="18" charset="0"/>
                <a:cs typeface="Times New Roman" panose="02020603050405020304" pitchFamily="18" charset="0"/>
              </a:rPr>
              <a:t>Conclusion</a:t>
            </a:r>
            <a:endParaRPr lang="en-US" sz="3600" dirty="0"/>
          </a:p>
        </p:txBody>
      </p:sp>
      <p:sp>
        <p:nvSpPr>
          <p:cNvPr id="5" name="TextBox 4">
            <a:extLst>
              <a:ext uri="{FF2B5EF4-FFF2-40B4-BE49-F238E27FC236}">
                <a16:creationId xmlns:a16="http://schemas.microsoft.com/office/drawing/2014/main" id="{853FAD2F-1906-4B79-BDCC-F8986AF524E9}"/>
              </a:ext>
            </a:extLst>
          </p:cNvPr>
          <p:cNvSpPr txBox="1"/>
          <p:nvPr/>
        </p:nvSpPr>
        <p:spPr>
          <a:xfrm>
            <a:off x="838200" y="2350111"/>
            <a:ext cx="8990135" cy="1754326"/>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sz="1800" dirty="0">
                <a:effectLst/>
                <a:latin typeface="Times New Roman" panose="02020603050405020304" pitchFamily="18" charset="0"/>
                <a:ea typeface="等线" panose="02010600030101010101" pitchFamily="2" charset="-122"/>
              </a:rPr>
              <a:t>On average, Manhattan may be the best borough to enjoy Thai food</a:t>
            </a:r>
          </a:p>
          <a:p>
            <a:pPr marL="285750" indent="-285750">
              <a:buFont typeface="Arial" panose="020B0604020202020204" pitchFamily="34" charset="0"/>
              <a:buChar char="•"/>
            </a:pPr>
            <a:endParaRPr lang="en-US" dirty="0">
              <a:latin typeface="Times New Roman" panose="02020603050405020304" pitchFamily="18" charset="0"/>
              <a:ea typeface="等线" panose="02010600030101010101" pitchFamily="2" charset="-122"/>
            </a:endParaRPr>
          </a:p>
          <a:p>
            <a:pPr marL="285750" indent="-285750">
              <a:buFont typeface="Arial" panose="020B0604020202020204" pitchFamily="34" charset="0"/>
              <a:buChar char="•"/>
            </a:pPr>
            <a:r>
              <a:rPr lang="en-US" sz="1800" dirty="0">
                <a:effectLst/>
                <a:latin typeface="Times New Roman" panose="02020603050405020304" pitchFamily="18" charset="0"/>
                <a:ea typeface="等线" panose="02010600030101010101" pitchFamily="2" charset="-122"/>
              </a:rPr>
              <a:t>Overall, New York City has 57 Thai restaurants and overall rating is good.</a:t>
            </a:r>
          </a:p>
          <a:p>
            <a:pPr marL="285750" indent="-285750">
              <a:buFont typeface="Arial" panose="020B0604020202020204" pitchFamily="34" charset="0"/>
              <a:buChar char="•"/>
            </a:pPr>
            <a:endParaRPr lang="en-US" dirty="0">
              <a:latin typeface="Times New Roman" panose="02020603050405020304" pitchFamily="18" charset="0"/>
              <a:ea typeface="等线" panose="02010600030101010101" pitchFamily="2" charset="-122"/>
            </a:endParaRPr>
          </a:p>
          <a:p>
            <a:pPr marL="285750" indent="-285750">
              <a:buFont typeface="Arial" panose="020B0604020202020204" pitchFamily="34" charset="0"/>
              <a:buChar char="•"/>
            </a:pPr>
            <a:r>
              <a:rPr lang="en-US" sz="1800" dirty="0">
                <a:effectLst/>
                <a:latin typeface="Times New Roman" panose="02020603050405020304" pitchFamily="18" charset="0"/>
                <a:ea typeface="等线" panose="02010600030101010101" pitchFamily="2" charset="-122"/>
              </a:rPr>
              <a:t>It may not be a good choice to open a Thai restaurant now due to high competition.</a:t>
            </a:r>
            <a:endParaRPr lang="en-US" dirty="0"/>
          </a:p>
        </p:txBody>
      </p:sp>
    </p:spTree>
    <p:extLst>
      <p:ext uri="{BB962C8B-B14F-4D97-AF65-F5344CB8AC3E}">
        <p14:creationId xmlns:p14="http://schemas.microsoft.com/office/powerpoint/2010/main" val="27794389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395</Words>
  <Application>Microsoft Office PowerPoint</Application>
  <PresentationFormat>Widescreen</PresentationFormat>
  <Paragraphs>36</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Capstone-The-Battle-of-Neighborhood   </vt:lpstr>
      <vt:lpstr>Introduction </vt:lpstr>
      <vt:lpstr>Methodology</vt:lpstr>
      <vt:lpstr>Results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Capstone-The-Battle-of-Neighborhood</dc:title>
  <dc:creator>Zengbo Xie</dc:creator>
  <cp:lastModifiedBy>Zengbo Xie</cp:lastModifiedBy>
  <cp:revision>2</cp:revision>
  <dcterms:created xsi:type="dcterms:W3CDTF">2020-10-31T17:15:34Z</dcterms:created>
  <dcterms:modified xsi:type="dcterms:W3CDTF">2020-10-31T18:29:55Z</dcterms:modified>
</cp:coreProperties>
</file>

<file path=docProps/thumbnail.jpeg>
</file>